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52" d="100"/>
          <a:sy n="52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lose-up of the top of a hot-air balloon viewed from above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Hot-air balloons viewed from below against a blue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Hot-air balloons viewed from below against a blue sky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/>
          </a:p>
        </p:txBody>
      </p:sp>
      <p:sp>
        <p:nvSpPr>
          <p:cNvPr id="152" name="Teaching spatial data analysi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spatial data analysis</a:t>
            </a:r>
          </a:p>
        </p:txBody>
      </p:sp>
      <p:sp>
        <p:nvSpPr>
          <p:cNvPr id="153" name="A case study with recommendation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case study with recommendations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iven the local benefits of nonprofits, you may wish to discuss the distribution of nonprofits with respect to need.…"/>
          <p:cNvSpPr txBox="1">
            <a:spLocks noGrp="1"/>
          </p:cNvSpPr>
          <p:nvPr>
            <p:ph type="body" sz="half" idx="1"/>
          </p:nvPr>
        </p:nvSpPr>
        <p:spPr>
          <a:xfrm>
            <a:off x="341819" y="2723481"/>
            <a:ext cx="9779001" cy="9932963"/>
          </a:xfrm>
          <a:prstGeom prst="rect">
            <a:avLst/>
          </a:prstGeom>
        </p:spPr>
        <p:txBody>
          <a:bodyPr/>
          <a:lstStyle/>
          <a:p>
            <a:r>
              <a:rPr dirty="0"/>
              <a:t>Given the local benefits of nonprofits, you may wish to discuss the distribution of nonprofits with respect to need.</a:t>
            </a:r>
          </a:p>
          <a:p>
            <a:r>
              <a:rPr dirty="0"/>
              <a:t>Here we consider a bivariate map: density and the neighborhood deprivation index, a factor variable measuring the relative deprivation of the tract.</a:t>
            </a:r>
          </a:p>
          <a:p>
            <a:r>
              <a:rPr dirty="0"/>
              <a:t>What conclusions do you draw from this map?</a:t>
            </a:r>
          </a:p>
        </p:txBody>
      </p:sp>
      <p:sp>
        <p:nvSpPr>
          <p:cNvPr id="186" name="Bivariate mapping"/>
          <p:cNvSpPr txBox="1">
            <a:spLocks noGrp="1"/>
          </p:cNvSpPr>
          <p:nvPr>
            <p:ph type="title"/>
          </p:nvPr>
        </p:nvSpPr>
        <p:spPr>
          <a:xfrm>
            <a:off x="341819" y="939166"/>
            <a:ext cx="10117667" cy="1461222"/>
          </a:xfrm>
          <a:prstGeom prst="rect">
            <a:avLst/>
          </a:prstGeom>
        </p:spPr>
        <p:txBody>
          <a:bodyPr/>
          <a:lstStyle/>
          <a:p>
            <a:r>
              <a:t>Bivariate mapping</a:t>
            </a:r>
          </a:p>
        </p:txBody>
      </p:sp>
      <p:pic>
        <p:nvPicPr>
          <p:cNvPr id="187" name="fig_2_spatialeda.png" descr="fig_2_spatiale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490" y="222421"/>
            <a:ext cx="14840833" cy="13271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While nonprofits provide a range of benefits, human service organizations often provide essential services, making their location a key concern.…"/>
          <p:cNvSpPr txBox="1">
            <a:spLocks noGrp="1"/>
          </p:cNvSpPr>
          <p:nvPr>
            <p:ph type="body" sz="half" idx="1"/>
          </p:nvPr>
        </p:nvSpPr>
        <p:spPr>
          <a:xfrm>
            <a:off x="194102" y="2514287"/>
            <a:ext cx="9779001" cy="9932963"/>
          </a:xfrm>
          <a:prstGeom prst="rect">
            <a:avLst/>
          </a:prstGeom>
        </p:spPr>
        <p:txBody>
          <a:bodyPr/>
          <a:lstStyle/>
          <a:p>
            <a:r>
              <a:t>While nonprofits provide a range of benefits, human service organizations often provide essential services, making their location a key concern. </a:t>
            </a:r>
          </a:p>
          <a:p>
            <a:r>
              <a:t>This map shows the density of human service organizations and neighborhood deprivation, showing a broad mismatch.</a:t>
            </a:r>
          </a:p>
        </p:txBody>
      </p:sp>
      <p:sp>
        <p:nvSpPr>
          <p:cNvPr id="190" name="Human Services"/>
          <p:cNvSpPr txBox="1">
            <a:spLocks noGrp="1"/>
          </p:cNvSpPr>
          <p:nvPr>
            <p:ph type="title"/>
          </p:nvPr>
        </p:nvSpPr>
        <p:spPr>
          <a:xfrm>
            <a:off x="341819" y="939166"/>
            <a:ext cx="10117667" cy="1461222"/>
          </a:xfrm>
          <a:prstGeom prst="rect">
            <a:avLst/>
          </a:prstGeom>
        </p:spPr>
        <p:txBody>
          <a:bodyPr/>
          <a:lstStyle/>
          <a:p>
            <a:r>
              <a:t>Human Services</a:t>
            </a:r>
          </a:p>
        </p:txBody>
      </p:sp>
      <p:pic>
        <p:nvPicPr>
          <p:cNvPr id="191" name="fig_hu_spatialeda.png" descr="fig_hu_spatiale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521" y="790636"/>
            <a:ext cx="14554946" cy="1255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patial Data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Data Analysis</a:t>
            </a:r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patial data analysis may take many form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data analysis may take many forms:</a:t>
            </a:r>
          </a:p>
          <a:p>
            <a:pPr lvl="1"/>
            <a:r>
              <a:t>Accessibility (e.g., analysis of distance from points </a:t>
            </a:r>
          </a:p>
          <a:p>
            <a:pPr lvl="1"/>
            <a:r>
              <a:t>Analysis of points over space (point-reference)</a:t>
            </a:r>
          </a:p>
          <a:p>
            <a:pPr lvl="1"/>
            <a:r>
              <a:t>Areal Data (aggregate units)</a:t>
            </a:r>
          </a:p>
          <a:p>
            <a:r>
              <a:t>Spatial data analysis can provide important information about:</a:t>
            </a:r>
          </a:p>
          <a:p>
            <a:pPr lvl="1"/>
            <a:r>
              <a:t>The distribution of services or funds</a:t>
            </a:r>
          </a:p>
          <a:p>
            <a:pPr lvl="1"/>
            <a:r>
              <a:t>Contextual information for program planning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ase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Case Study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y does the spatial arrangement of nonprofits matt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26287">
              <a:defRPr sz="6715" spc="-134"/>
            </a:lvl1pPr>
          </a:lstStyle>
          <a:p>
            <a:r>
              <a:t>Why does the spatial arrangement of nonprofits matter?</a:t>
            </a:r>
          </a:p>
        </p:txBody>
      </p:sp>
      <p:sp>
        <p:nvSpPr>
          <p:cNvPr id="162" name="Case stu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Case study</a:t>
            </a:r>
          </a:p>
        </p:txBody>
      </p:sp>
      <p:sp>
        <p:nvSpPr>
          <p:cNvPr id="163" name="For resident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residents:</a:t>
            </a:r>
          </a:p>
          <a:p>
            <a:pPr lvl="1"/>
            <a:r>
              <a:t>Service access is increased nearby </a:t>
            </a:r>
          </a:p>
          <a:p>
            <a:pPr lvl="1"/>
            <a:r>
              <a:t>Nonprofit density nay enhance neighborhood processes, including social networks and their benefits (social capital)</a:t>
            </a:r>
          </a:p>
          <a:p>
            <a:pPr lvl="1"/>
            <a:r>
              <a:t>Strengthen the ability of residents to solve collective action problems</a:t>
            </a:r>
          </a:p>
          <a:p>
            <a:r>
              <a:t>For organizations</a:t>
            </a:r>
          </a:p>
          <a:p>
            <a:pPr lvl="1"/>
            <a:r>
              <a:t>Co-location provides the increased resource access, including economic networks, volunteers, employees, and legitimacy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Understanding the nonprofit s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nonprofit sector</a:t>
            </a:r>
          </a:p>
        </p:txBody>
      </p:sp>
      <p:sp>
        <p:nvSpPr>
          <p:cNvPr id="166" name="Case stu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Case study</a:t>
            </a:r>
          </a:p>
        </p:txBody>
      </p:sp>
      <p:sp>
        <p:nvSpPr>
          <p:cNvPr id="167" name="The most common measure is Nonprofit Dens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most common measure is Nonprofit Density</a:t>
            </a:r>
          </a:p>
          <a:p>
            <a:r>
              <a:t>Nonprofit density typically refers to then number of nonprofits in a unit</a:t>
            </a:r>
          </a:p>
          <a:p>
            <a:pPr lvl="1"/>
            <a:r>
              <a:t>Sometimes, it is the number of nonprofits per capita</a:t>
            </a:r>
          </a:p>
          <a:p>
            <a:r>
              <a:t>Do you see any limitations of this measure?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Understanding the nonprofit s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Understanding the nonprofit sector</a:t>
            </a:r>
          </a:p>
        </p:txBody>
      </p:sp>
      <p:sp>
        <p:nvSpPr>
          <p:cNvPr id="170" name="Case stud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Case study</a:t>
            </a:r>
          </a:p>
        </p:txBody>
      </p:sp>
      <p:sp>
        <p:nvSpPr>
          <p:cNvPr id="171" name="While the available data are often most accurate for density, it is typically a crude indicato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While the available data are often most accurate for density, it is typically a crude indicator</a:t>
            </a:r>
          </a:p>
          <a:p>
            <a:r>
              <a:t>It does not measure the size of organizations, or their activity. </a:t>
            </a:r>
          </a:p>
          <a:p>
            <a:r>
              <a:t>One way to redress this issue is by considering nonprofit mass (typically expenses or revenue).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ggregated by census tract we see an average of 8.5 nonprofits per tract…"/>
          <p:cNvSpPr txBox="1">
            <a:spLocks noGrp="1"/>
          </p:cNvSpPr>
          <p:nvPr>
            <p:ph type="body" sz="half" idx="1"/>
          </p:nvPr>
        </p:nvSpPr>
        <p:spPr>
          <a:xfrm>
            <a:off x="831804" y="4248265"/>
            <a:ext cx="9779001" cy="8256630"/>
          </a:xfrm>
          <a:prstGeom prst="rect">
            <a:avLst/>
          </a:prstGeom>
        </p:spPr>
        <p:txBody>
          <a:bodyPr/>
          <a:lstStyle/>
          <a:p>
            <a:r>
              <a:t>Aggregated by census tract we see an average of 8.5 nonprofits per tract</a:t>
            </a:r>
          </a:p>
          <a:p>
            <a:r>
              <a:t>But where are they?</a:t>
            </a:r>
          </a:p>
          <a:p>
            <a:pPr lvl="1"/>
            <a:r>
              <a:t>Can you identify industrial clusters?</a:t>
            </a:r>
          </a:p>
          <a:p>
            <a:pPr lvl="1"/>
            <a:r>
              <a:t>Intuitively, how do you think about clustering?</a:t>
            </a:r>
          </a:p>
        </p:txBody>
      </p:sp>
      <p:sp>
        <p:nvSpPr>
          <p:cNvPr id="174" name="Cuyahoga County’s…"/>
          <p:cNvSpPr txBox="1">
            <a:spLocks noGrp="1"/>
          </p:cNvSpPr>
          <p:nvPr>
            <p:ph type="title"/>
          </p:nvPr>
        </p:nvSpPr>
        <p:spPr>
          <a:xfrm>
            <a:off x="504751" y="909969"/>
            <a:ext cx="9878416" cy="3075068"/>
          </a:xfrm>
          <a:prstGeom prst="rect">
            <a:avLst/>
          </a:prstGeom>
        </p:spPr>
        <p:txBody>
          <a:bodyPr/>
          <a:lstStyle/>
          <a:p>
            <a:r>
              <a:rPr dirty="0"/>
              <a:t>Cuyahoga County’s</a:t>
            </a:r>
          </a:p>
          <a:p>
            <a:r>
              <a:rPr dirty="0"/>
              <a:t>Nonprofit sector</a:t>
            </a:r>
          </a:p>
        </p:txBody>
      </p:sp>
      <p:pic>
        <p:nvPicPr>
          <p:cNvPr id="175" name="fig1_ppt_spatialeda.png" descr="fig1_ppt_spatiale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805" y="1713772"/>
            <a:ext cx="13854908" cy="11299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oran’s I - a common measure of spatial autocorrelation, requires a definition of neighbors.…"/>
          <p:cNvSpPr txBox="1">
            <a:spLocks noGrp="1"/>
          </p:cNvSpPr>
          <p:nvPr>
            <p:ph type="body" sz="half" idx="1"/>
          </p:nvPr>
        </p:nvSpPr>
        <p:spPr>
          <a:xfrm>
            <a:off x="658868" y="4248265"/>
            <a:ext cx="9779001" cy="8256630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rPr dirty="0"/>
              <a:t>Moran’s I - a common measure of spatial autocorrelation, requires a definition of neighbors. 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rPr dirty="0"/>
              <a:t>Given a set of neighbors, Moran’s I compares a unit to its neighbors, and then to the sample. 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rPr dirty="0"/>
              <a:t>If the unit is above the sample average, and so are their neighbors, we see a positive I</a:t>
            </a:r>
          </a:p>
        </p:txBody>
      </p:sp>
      <p:sp>
        <p:nvSpPr>
          <p:cNvPr id="178" name="Cuyahoga County’s…"/>
          <p:cNvSpPr txBox="1">
            <a:spLocks noGrp="1"/>
          </p:cNvSpPr>
          <p:nvPr>
            <p:ph type="title"/>
          </p:nvPr>
        </p:nvSpPr>
        <p:spPr>
          <a:xfrm>
            <a:off x="609160" y="909970"/>
            <a:ext cx="9878416" cy="3075067"/>
          </a:xfrm>
          <a:prstGeom prst="rect">
            <a:avLst/>
          </a:prstGeom>
        </p:spPr>
        <p:txBody>
          <a:bodyPr/>
          <a:lstStyle/>
          <a:p>
            <a:r>
              <a:rPr dirty="0"/>
              <a:t>Cuyahoga County’s</a:t>
            </a:r>
          </a:p>
          <a:p>
            <a:r>
              <a:rPr dirty="0"/>
              <a:t>Nonprofit sector</a:t>
            </a:r>
          </a:p>
        </p:txBody>
      </p:sp>
      <p:pic>
        <p:nvPicPr>
          <p:cNvPr id="179" name="fig3_ppt_spatialeda.png" descr="fig3_ppt_spatiale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917" y="2196302"/>
            <a:ext cx="14023083" cy="10841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magine you are presenting your work to a policy maker, describing the sector"/>
          <p:cNvSpPr txBox="1">
            <a:spLocks noGrp="1"/>
          </p:cNvSpPr>
          <p:nvPr>
            <p:ph type="title" idx="4294967295"/>
          </p:nvPr>
        </p:nvSpPr>
        <p:spPr>
          <a:xfrm>
            <a:off x="1206500" y="952500"/>
            <a:ext cx="7152758" cy="6104827"/>
          </a:xfrm>
          <a:prstGeom prst="rect">
            <a:avLst/>
          </a:prstGeom>
        </p:spPr>
        <p:txBody>
          <a:bodyPr/>
          <a:lstStyle>
            <a:lvl1pPr defTabSz="2218888">
              <a:defRPr sz="7735" spc="-154"/>
            </a:lvl1pPr>
          </a:lstStyle>
          <a:p>
            <a:r>
              <a:t>Imagine you are presenting your work to a policy maker, describing the sector</a:t>
            </a:r>
          </a:p>
        </p:txBody>
      </p:sp>
      <p:sp>
        <p:nvSpPr>
          <p:cNvPr id="183" name="What other information would you want to consider?"/>
          <p:cNvSpPr txBox="1">
            <a:spLocks noGrp="1"/>
          </p:cNvSpPr>
          <p:nvPr>
            <p:ph type="body" sz="quarter" idx="4294967295"/>
          </p:nvPr>
        </p:nvSpPr>
        <p:spPr>
          <a:xfrm>
            <a:off x="1206500" y="7491057"/>
            <a:ext cx="6025745" cy="5013459"/>
          </a:xfrm>
          <a:prstGeom prst="rect">
            <a:avLst/>
          </a:prstGeom>
        </p:spPr>
        <p:txBody>
          <a:bodyPr/>
          <a:lstStyle>
            <a:lvl1pPr marL="0" indent="0" defTabSz="2170121">
              <a:lnSpc>
                <a:spcPct val="80000"/>
              </a:lnSpc>
              <a:spcBef>
                <a:spcPts val="0"/>
              </a:spcBef>
              <a:buSzTx/>
              <a:buNone/>
              <a:defRPr sz="7565" b="1" spc="-151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r>
              <a:t>What other information would you want to consider?</a:t>
            </a:r>
          </a:p>
        </p:txBody>
      </p:sp>
      <p:pic>
        <p:nvPicPr>
          <p:cNvPr id="3" name="Picture 2" descr="Diagram, map&#10;&#10;Description automatically generated">
            <a:extLst>
              <a:ext uri="{FF2B5EF4-FFF2-40B4-BE49-F238E27FC236}">
                <a16:creationId xmlns:a16="http://schemas.microsoft.com/office/drawing/2014/main" id="{90C55A48-730E-5585-9B78-46B8DA115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31" y="120648"/>
            <a:ext cx="16440569" cy="134747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Macintosh PowerPoint</Application>
  <PresentationFormat>Custom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Helvetica Neue</vt:lpstr>
      <vt:lpstr>Helvetica Neue Medium</vt:lpstr>
      <vt:lpstr>30_BasicColor</vt:lpstr>
      <vt:lpstr>Teaching spatial data analysis</vt:lpstr>
      <vt:lpstr>Spatial Data Analysis</vt:lpstr>
      <vt:lpstr>Case Study</vt:lpstr>
      <vt:lpstr>Why does the spatial arrangement of nonprofits matter?</vt:lpstr>
      <vt:lpstr>Understanding the nonprofit sector</vt:lpstr>
      <vt:lpstr>Understanding the nonprofit sector</vt:lpstr>
      <vt:lpstr>Cuyahoga County’s Nonprofit sector</vt:lpstr>
      <vt:lpstr>Cuyahoga County’s Nonprofit sector</vt:lpstr>
      <vt:lpstr>Imagine you are presenting your work to a policy maker, describing the sector</vt:lpstr>
      <vt:lpstr>Bivariate mapping</vt:lpstr>
      <vt:lpstr>Human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spatial data analysis</dc:title>
  <cp:lastModifiedBy>Duncan Mayer</cp:lastModifiedBy>
  <cp:revision>1</cp:revision>
  <dcterms:modified xsi:type="dcterms:W3CDTF">2023-04-03T00:04:02Z</dcterms:modified>
</cp:coreProperties>
</file>